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3442594" cy="7561173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442594" cy="7561173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385480"/>
            <a:ext cx="13442594" cy="444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2968160"/>
            <a:ext cx="11705234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4522640"/>
            <a:ext cx="11705234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800" b="1">
                <a:solidFill>
                  <a:srgbClr val="C7D3EA"/>
                </a:solidFill>
                <a:latin typeface="맑은 고딕"/>
              </a:rPr>
              <a:t>AI 에이전트 입문자를 위한 스킬 기록·작성 안내  ·  DRTECH 사내 업무 기준 (좋은 예 / 나쁜 예 포함)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25074" y="6783933"/>
            <a:ext cx="2651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300" b="1">
                <a:solidFill>
                  <a:srgbClr val="9DB2D6"/>
                </a:solidFill>
                <a:latin typeface="맑은 고딕"/>
              </a:rPr>
              <a:t/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예시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BAD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나쁜 예 — 흔한 실패 패턴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범위가 뒤섞이고, 설명이 없고, 민감정보가 노출된다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5613501"/>
            <a:ext cx="12162434" cy="1261872"/>
          </a:xfrm>
          <a:prstGeom prst="round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2400" b="1">
                <a:solidFill>
                  <a:srgbClr val="FFFFFF"/>
                </a:solidFill>
                <a:latin typeface="맑은 고딕"/>
              </a:rPr>
              <a:t>나쁜 녹화 = 범위 혼재 + 설명 누락 + 민감정보 노출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67128"/>
            <a:ext cx="12162434" cy="344637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여러 작업을 한 번에: 실적 전기 + 메일 확인 + 견적까지 뒤섞음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설명 없이 클릭만 반복: 조작 의도가 기록되지 않음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Claude가 '왜/언제' 쓰는지 몰라 재현·호출 실패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화면에 API 키·ERP 비밀번호·고객 개인정보 노출 (정책 위반)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중간에 실수·되돌리기를 반복하여 절차에 잡음이 섞임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임시·일회성 작업을 녹화 (다시 안 쓸 일)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스킬명이 'test1' 처럼 모호하여 이후 식별 곤란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대조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GOOD vs BAD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좋은 예 vs 나쁜 예 한눈에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481328"/>
            <a:ext cx="125281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00" b="0">
                <a:solidFill>
                  <a:srgbClr val="6B7280"/>
                </a:solidFill>
                <a:latin typeface="맑은 고딕"/>
              </a:rPr>
              <a:t>왼쪽 습관만 지켜도 재현 성공률이 크게 오른다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40080" y="1883664"/>
          <a:ext cx="12162434" cy="352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4144"/>
                <a:gridCol w="4054144"/>
                <a:gridCol w="4054146"/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좋은 예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나쁜 예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범위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4A148"/>
                          </a:solidFill>
                          <a:latin typeface="맑은 고딕"/>
                        </a:rPr>
                        <a:t>작업 1개로 한정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C0392B"/>
                          </a:solidFill>
                          <a:latin typeface="맑은 고딕"/>
                        </a:rPr>
                        <a:t>여러 작업 뒤섞음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설명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4A148"/>
                          </a:solidFill>
                          <a:latin typeface="맑은 고딕"/>
                        </a:rPr>
                        <a:t>단계마다 이유·입출력 나레이션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C0392B"/>
                          </a:solidFill>
                          <a:latin typeface="맑은 고딕"/>
                        </a:rPr>
                        <a:t>무설명 클릭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일관성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4A148"/>
                          </a:solidFill>
                          <a:latin typeface="맑은 고딕"/>
                        </a:rPr>
                        <a:t>처음~끝 한 번에 깔끔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C0392B"/>
                          </a:solidFill>
                          <a:latin typeface="맑은 고딕"/>
                        </a:rPr>
                        <a:t>실수·되돌리기 반복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데이터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4A148"/>
                          </a:solidFill>
                          <a:latin typeface="맑은 고딕"/>
                        </a:rPr>
                        <a:t>사번·부서코드만, PII 없음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C0392B"/>
                          </a:solidFill>
                          <a:latin typeface="맑은 고딕"/>
                        </a:rPr>
                        <a:t>API키·PII·비밀번호 노출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재사용성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4A148"/>
                          </a:solidFill>
                          <a:latin typeface="맑은 고딕"/>
                        </a:rPr>
                        <a:t>매일 반복하는 업무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C0392B"/>
                          </a:solidFill>
                          <a:latin typeface="맑은 고딕"/>
                        </a:rPr>
                        <a:t>일회성 작업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명명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4A148"/>
                          </a:solidFill>
                          <a:latin typeface="맑은 고딕"/>
                        </a:rPr>
                        <a:t>prod-daily-runsheet-transfer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C0392B"/>
                          </a:solidFill>
                          <a:latin typeface="맑은 고딕"/>
                        </a:rPr>
                        <a:t>test1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직접 작성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SKILL.md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SKILL.md 직접 작성 방식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Claude Code에서 파일로 스킬을 만든다 (부서 표준 배포용)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5613501"/>
            <a:ext cx="12162434" cy="1261872"/>
          </a:xfrm>
          <a:prstGeom prst="round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2400" b="1">
                <a:solidFill>
                  <a:srgbClr val="FFFFFF"/>
                </a:solidFill>
                <a:latin typeface="맑은 고딕"/>
              </a:rPr>
              <a:t>녹화가 어렵거나 정밀 규칙이 필요하면 SKILL.md로 작성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67128"/>
            <a:ext cx="12162434" cy="344637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위치: ~/.claude/skills/&lt;스킬명&gt;/SKILL.md (개인) 또는 프로젝트 .claude/skills/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구성: YAML 머리말(name·description) + 마크다운 지시문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name: 소문자·숫자·하이픈만, 'claude'/'anthropic' 금지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description: 무엇을 + 언제 쓰는지 (자동 호출 판단 근거)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본문에 절차·예시·규칙, 필요 시 스크립트/참고파일 번들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DRTECH: 사내 스킬 팩으로 묶어 install.ps1로 전 직원 배포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신뢰된 출처만 사용 — 외부 스킬은 감사 후 도입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직접 작성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description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좋은 description vs 나쁜 description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description이 스킬 자동 호출의 성패를 가른다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5613501"/>
            <a:ext cx="12162434" cy="1261872"/>
          </a:xfrm>
          <a:prstGeom prst="round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2400" b="1">
                <a:solidFill>
                  <a:srgbClr val="FFFFFF"/>
                </a:solidFill>
                <a:latin typeface="맑은 고딕"/>
              </a:rPr>
              <a:t>description은 1024자 이내, '동작 + 사용 시점'을 반드시 포함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40080" y="2167128"/>
          <a:ext cx="1216243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4144"/>
                <a:gridCol w="4054144"/>
                <a:gridCol w="4054146"/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좋은 예 (무엇+언제)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나쁜 예 (모호)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name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4A148"/>
                          </a:solidFill>
                          <a:latin typeface="맑은 고딕"/>
                        </a:rPr>
                        <a:t>prod-runsheet-transfer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C0392B"/>
                          </a:solidFill>
                          <a:latin typeface="맑은 고딕"/>
                        </a:rPr>
                        <a:t>helper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description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4A148"/>
                          </a:solidFill>
                          <a:latin typeface="맑은 고딕"/>
                        </a:rPr>
                        <a:t>런시트 전일 생산실적을 생산팀 공유시트 규격으로 옮긴다. 매일 아침 실적 정리·전기 요청 시 사용.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C0392B"/>
                          </a:solidFill>
                          <a:latin typeface="맑은 고딕"/>
                        </a:rPr>
                        <a:t>시트 관련 도움.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결과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4A148"/>
                          </a:solidFill>
                          <a:latin typeface="맑은 고딕"/>
                        </a:rPr>
                        <a:t>무엇+언제가 모두 있어 정확히 트리거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C0392B"/>
                          </a:solidFill>
                          <a:latin typeface="맑은 고딕"/>
                        </a:rPr>
                        <a:t>무엇도 언제도 불분명 → 호출 실패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마무리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입문자 체크리스트 &amp; 사내 보안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녹화 전에 이것만 확인하면 실패가 준다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5613501"/>
            <a:ext cx="12162434" cy="1261872"/>
          </a:xfrm>
          <a:prstGeom prst="round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2400" b="1">
                <a:solidFill>
                  <a:srgbClr val="FFFFFF"/>
                </a:solidFill>
                <a:latin typeface="맑은 고딕"/>
              </a:rPr>
              <a:t>문제가 지속되면 사내 AI 관리자에게 문의하십시오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67128"/>
            <a:ext cx="12162434" cy="344637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[범위] 이 녹화는 '한 가지 반복 업무'인가?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[설명] 각 단계의 이유·입력·출력을 말할 준비가 됐나?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[화면] API 키·비밀번호·고객 PII가 화면에 없나? (필수)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DRTECH 정책: 개인정보/결재정보 저장·전송 금지, 사번·부서코드만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[일관성] 실수 없이 처음부터 끝까지 시연할 수 있나?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[명명] 스킬명이 부서·업무를 알 수 있게 구체적인가?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[재사용] 앞으로 반복해서 쓸 업무가 맞나?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개요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이 가이드가 답하는 것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녹화 한 번으로 반복 업무를 Claude에게 가르친다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75688"/>
            <a:ext cx="125281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00" b="0">
                <a:solidFill>
                  <a:srgbClr val="6B7280"/>
                </a:solidFill>
                <a:latin typeface="맑은 고딕"/>
              </a:rPr>
              <a:t>대상: Claude Code를 처음 쓰는 DRTECH 전 부서 직원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478024"/>
            <a:ext cx="12162434" cy="453450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Skill(스킬)이란 무엇이고 DRTECH 업무에 왜 쓰는가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'Record a skill' — 화면 시연을 워크플로로 학습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5단계 사용법과 내부 동작 원리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부서별(생산·품질·영업) 반복 업무에 어떻게 붙이나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좋은 녹화 예 vs 나쁜 녹화 예 (사내 사례)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SKILL.md 직접 작성 + 좋은/나쁜 description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입문자 체크리스트 · 사내 보안 정책(PII·API 키 금지)</a:t>
            </a:r>
          </a:p>
        </p:txBody>
      </p:sp>
      <p:pic>
        <p:nvPicPr>
          <p:cNvPr id="11" name="Picture 10" descr="drtech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566928"/>
            <a:ext cx="1737360" cy="63776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개념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What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Skill(스킬)이란?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일회성 프롬프트가 아니라, 재사용되는 '업무 매뉴얼 꾸러미'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5613501"/>
            <a:ext cx="12162434" cy="1261872"/>
          </a:xfrm>
          <a:prstGeom prst="round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2400" b="1">
                <a:solidFill>
                  <a:srgbClr val="FFFFFF"/>
                </a:solidFill>
                <a:latin typeface="맑은 고딕"/>
              </a:rPr>
              <a:t>핵심: 스킬 = 한 번 만들어 계속 재사용하는 Claude용 업무 매뉴얼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67128"/>
            <a:ext cx="12162434" cy="344637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특정 작업의 절차·규칙·양식을 담아 두는 모듈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필요할 때만 자동으로 불려와 실행됨 (progressive disclosure)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매번 같은 지시를 길게 반복할 필요가 없음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DRTECH에선 사내 스킬 팩(/drtech-setup 등)으로 배포됨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만드는 두 갈래: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① Record a skill — 데스크톱에서 시연을 녹화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② SKILL.md — 지시문 파일을 직접 작성 (Claude Code)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비교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Two Ways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스킬 만들기 두 가지 방식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481328"/>
            <a:ext cx="125281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00" b="0">
                <a:solidFill>
                  <a:srgbClr val="6B7280"/>
                </a:solidFill>
                <a:latin typeface="맑은 고딕"/>
              </a:rPr>
              <a:t>둘 다 결과물은 재사용 가능한 '스킬'로 저장된다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40080" y="1883664"/>
          <a:ext cx="12162434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4144"/>
                <a:gridCol w="4054144"/>
                <a:gridCol w="4054146"/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5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>
                          <a:solidFill>
                            <a:srgbClr val="FFFFFF"/>
                          </a:solidFill>
                          <a:latin typeface="맑은 고딕"/>
                        </a:rPr>
                        <a:t>Record a skill (녹화)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>
                          <a:solidFill>
                            <a:srgbClr val="FFFFFF"/>
                          </a:solidFill>
                          <a:latin typeface="맑은 고딕"/>
                        </a:rPr>
                        <a:t>SKILL.md (직접 작성)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500" b="1">
                          <a:solidFill>
                            <a:srgbClr val="222222"/>
                          </a:solidFill>
                          <a:latin typeface="맑은 고딕"/>
                        </a:rPr>
                        <a:t>난이도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매우 쉬움 · 비개발자용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중간 · 파일/문법 필요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500" b="1">
                          <a:solidFill>
                            <a:srgbClr val="222222"/>
                          </a:solidFill>
                          <a:latin typeface="맑은 고딕"/>
                        </a:rPr>
                        <a:t>방법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화면·클릭·음성 시연을 녹화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YAML + 마크다운 텍스트 작성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500" b="1">
                          <a:solidFill>
                            <a:srgbClr val="222222"/>
                          </a:solidFill>
                          <a:latin typeface="맑은 고딕"/>
                        </a:rPr>
                        <a:t>환경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Claude 데스크톱 앱 (Cowork)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Claude Code / API / claude.ai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500" b="1">
                          <a:solidFill>
                            <a:srgbClr val="222222"/>
                          </a:solidFill>
                          <a:latin typeface="맑은 고딕"/>
                        </a:rPr>
                        <a:t>플랜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유료 (Pro · Max · Team)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코드 실행 가능 플랜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500" b="1">
                          <a:solidFill>
                            <a:srgbClr val="222222"/>
                          </a:solidFill>
                          <a:latin typeface="맑은 고딕"/>
                        </a:rPr>
                        <a:t>DRTECH 용도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현장 GUI 반복작업 자동화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22222"/>
                          </a:solidFill>
                          <a:latin typeface="맑은 고딕"/>
                        </a:rPr>
                        <a:t>부서 표준 스킬 팩 배포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Record a skill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What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'Record a skill' 이란?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긴 프롬프트·스크립트 없이, 시연만으로 가르치는 기능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5613501"/>
            <a:ext cx="12162434" cy="1261872"/>
          </a:xfrm>
          <a:prstGeom prst="round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2400" b="1">
                <a:solidFill>
                  <a:srgbClr val="FFFFFF"/>
                </a:solidFill>
                <a:latin typeface="맑은 고딕"/>
              </a:rPr>
              <a:t>비개발자도 '보여주기'만으로 자동화를 만들 수 있다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67128"/>
            <a:ext cx="12162434" cy="344637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화면에서 작업을 '평소처럼' 수행하며 녹화한다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Claude가 키보드 입력·마우스 클릭·화면·음성 설명을 함께 기록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녹화가 구조화된 스킬로 변환되어 라이브러리에 저장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이후 전체 절차를 다시 하지 않고 스킬만 호출하면 됨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파일 접근·메모리·커넥터 등 Cowork 도구와 결합 가능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전제: 안정적 인터넷 + 유료 플랜 + 데스크톱 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사용법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How-To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5단계 사용법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데스크톱 앱 → Cowork → 녹화 → 저장 → 재사용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75688"/>
            <a:ext cx="125281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00" b="0">
                <a:solidFill>
                  <a:srgbClr val="6B7280"/>
                </a:solidFill>
                <a:latin typeface="맑은 고딕"/>
              </a:rPr>
              <a:t>핵심은 4단계의 '설명' — 클릭만 하지 말고 이유를 말하라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478024"/>
            <a:ext cx="12162434" cy="453450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1. Claude 데스크톱 앱을 연다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2. Cowork 공간에 있는지 확인한다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3. '+' 아이콘을 누르고 'Record a skill' 선택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4. 작업을 평소처럼 수행하며 각 단계를 '말로' 설명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왜 이 단계를 하는지, 입력·출력이 무엇인지 나레이션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5. 녹화 종료 → 스킬 이름·설명 확인 후 저장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다음부터는 라이브러리에서 스킬만 호출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원리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Why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내부 동작 원리 (알면 잘 만든다)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스킬은 3단계로 나눠 필요할 때만 로드된다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5613501"/>
            <a:ext cx="12162434" cy="1261872"/>
          </a:xfrm>
          <a:prstGeom prst="round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2400" b="1">
                <a:solidFill>
                  <a:srgbClr val="FFFFFF"/>
                </a:solidFill>
                <a:latin typeface="맑은 고딕"/>
              </a:rPr>
              <a:t>설명이 부실하면 스킬이 '언제 쓸지' 몰라 호출되지 않는다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67128"/>
            <a:ext cx="12162434" cy="344637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Level 1 · 메타데이터(name/description): 항상 로드, 언제 쓸지 판단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description이 '무엇을·언제'를 담아야 자동 호출됨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Level 2 · 본문 지시: 스킬이 트리거될 때만 로드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Level 3 · 리소스/스크립트: 실제 필요할 때만 읽음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→ 그래서 녹화 시 '작업 목적·조건'을 분명히 말해야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Claude가 나중에 정확한 상황에서 스킬을 꺼내 쓴다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적용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DRTECH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부서별 반복 업무에 붙이기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481328"/>
            <a:ext cx="125281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00" b="0">
                <a:solidFill>
                  <a:srgbClr val="6B7280"/>
                </a:solidFill>
                <a:latin typeface="맑은 고딕"/>
              </a:rPr>
              <a:t>판단·예외가 많은 업무보다 '규칙이 고정된 반복 업무'가 1순위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40080" y="1883664"/>
          <a:ext cx="12162434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4144"/>
                <a:gridCol w="4054144"/>
                <a:gridCol w="4054146"/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부서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반복 업무 예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녹화 스킬화 포인트</a:t>
                      </a:r>
                    </a:p>
                  </a:txBody>
                  <a:tcPr anchor="ctr">
                    <a:solidFill>
                      <a:srgbClr val="0056A6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생산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런시트 → 일일 생산실적 전기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매일 같은 양식·같은 순서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품질(QA)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입고검사 대장 엑셀 작성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고정 컬럼·판정 규칙 명확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영업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수주 내역 → 공유 시트 정리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포맷 통일·반복 빈도 높음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재고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MES 재고 스냅샷 표 정리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동일 필드 추출·붙여넣기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222222"/>
                          </a:solidFill>
                          <a:latin typeface="맑은 고딕"/>
                        </a:rPr>
                        <a:t>공통</a:t>
                      </a:r>
                    </a:p>
                  </a:txBody>
                  <a:tcPr anchor="ctr">
                    <a:solidFill>
                      <a:srgbClr val="EEF3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주간 보고 표 양식 채우기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>
                          <a:solidFill>
                            <a:srgbClr val="222222"/>
                          </a:solidFill>
                          <a:latin typeface="맑은 고딕"/>
                        </a:rPr>
                        <a:t>양식 고정·데이터만 교체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entagon 1"/>
          <p:cNvSpPr/>
          <p:nvPr/>
        </p:nvSpPr>
        <p:spPr>
          <a:xfrm>
            <a:off x="0" y="109728"/>
            <a:ext cx="2926080" cy="384048"/>
          </a:xfrm>
          <a:prstGeom prst="homePlate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예시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7714" y="118872"/>
            <a:ext cx="4389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0056A6"/>
                </a:solidFill>
                <a:latin typeface="맑은 고딕"/>
              </a:rPr>
              <a:t>GOOD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521208"/>
            <a:ext cx="777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3400" b="1">
                <a:solidFill>
                  <a:srgbClr val="8FAADC"/>
                </a:solidFill>
                <a:latin typeface="맑은 고딕"/>
              </a:rPr>
              <a:t>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566928"/>
            <a:ext cx="11842394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700" b="1">
                <a:solidFill>
                  <a:srgbClr val="0056A6"/>
                </a:solidFill>
                <a:latin typeface="맑은 고딕"/>
              </a:rPr>
              <a:t>좋은 예 — 생산팀 '일일 실적 전기'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316736"/>
            <a:ext cx="12528194" cy="27940"/>
          </a:xfrm>
          <a:prstGeom prst="rect">
            <a:avLst/>
          </a:prstGeom>
          <a:solidFill>
            <a:srgbClr val="005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98448"/>
            <a:ext cx="822960" cy="57150"/>
          </a:xfrm>
          <a:prstGeom prst="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481328"/>
            <a:ext cx="12528194" cy="457200"/>
          </a:xfrm>
          <a:prstGeom prst="rect">
            <a:avLst/>
          </a:prstGeom>
          <a:solidFill>
            <a:srgbClr val="2E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범위가 좁고, 순서가 일정하며, 설명이 또렷하다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5613501"/>
            <a:ext cx="12162434" cy="1261872"/>
          </a:xfrm>
          <a:prstGeom prst="roundRect">
            <a:avLst/>
          </a:prstGeom>
          <a:solidFill>
            <a:srgbClr val="006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ctr"/>
            <a:r>
              <a:rPr sz="2400" b="1">
                <a:solidFill>
                  <a:srgbClr val="FFFFFF"/>
                </a:solidFill>
                <a:latin typeface="맑은 고딕"/>
              </a:rPr>
              <a:t>좋은 녹화 = 좁은 범위 + 또렷한 설명 + 일정한 순서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167128"/>
            <a:ext cx="12162434" cy="344637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하나의 작업만 녹화: '런시트 전일 생산량 → 생산팀 공유시트'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각 단계를 말로 설명: '여기서 라인코드 열을 복사합니다'</a:t>
            </a:r>
          </a:p>
          <a:p>
            <a:pPr lvl="1">
              <a:spcAft>
                <a:spcPts val="1000"/>
              </a:spcAft>
            </a:pPr>
            <a:r>
              <a:rPr sz="1800" b="0">
                <a:solidFill>
                  <a:srgbClr val="222222"/>
                </a:solidFill>
                <a:latin typeface="맑은 고딕"/>
              </a:rPr>
              <a:t>– </a:t>
            </a:r>
            <a:r>
              <a:rPr sz="1800" b="0">
                <a:solidFill>
                  <a:srgbClr val="222222"/>
                </a:solidFill>
                <a:latin typeface="맑은 고딕"/>
              </a:rPr>
              <a:t>입력·출력을 명시: '입력=런시트, 출력=생산실적 시트 B열'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판정 규칙을 명확히: '불량은 D열에 수량만, 사유는 비고'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PII 없이 사번·부서코드만 사용 (이름/전화 화면에 없음)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깨끗한 화면에서 처음부터 끝까지 한 번에 시연</a:t>
            </a:r>
          </a:p>
          <a:p>
            <a:pPr>
              <a:spcAft>
                <a:spcPts val="1000"/>
              </a:spcAft>
            </a:pPr>
            <a:r>
              <a:rPr sz="1800" b="1">
                <a:solidFill>
                  <a:srgbClr val="222222"/>
                </a:solidFill>
                <a:latin typeface="맑은 고딕"/>
              </a:rPr>
              <a:t>▪ </a:t>
            </a:r>
            <a:r>
              <a:rPr sz="1800" b="1">
                <a:solidFill>
                  <a:srgbClr val="222222"/>
                </a:solidFill>
                <a:latin typeface="맑은 고딕"/>
              </a:rPr>
              <a:t>끝에 스킬명 'prod-daily-runsheet-transfer'로 저장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7149693"/>
            <a:ext cx="12070994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900" b="0">
                <a:solidFill>
                  <a:srgbClr val="6B7280"/>
                </a:solidFill>
                <a:latin typeface="맑은 고딕"/>
              </a:rPr>
              <a:t>Claude 'Record a Skill' 종합 가이드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8194" y="7149693"/>
            <a:ext cx="54864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맑은 고딕"/>
              </a:rPr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